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4" r:id="rId4"/>
    <p:sldId id="263" r:id="rId5"/>
    <p:sldId id="262" r:id="rId6"/>
    <p:sldId id="261" r:id="rId7"/>
    <p:sldId id="260" r:id="rId8"/>
    <p:sldId id="259" r:id="rId9"/>
    <p:sldId id="258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8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0"/>
            <a:ext cx="9577064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26591" y="399130"/>
            <a:ext cx="74888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Приготовление горячего завтрака </a:t>
            </a:r>
          </a:p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в столовой МБОУ СОШ №1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с.Чекмагуш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476348"/>
            <a:ext cx="6516216" cy="3638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5496" y="5103509"/>
            <a:ext cx="54726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* Макаронные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изделия отварные с маслом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* Биточки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мясные с томатным соусом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* Сыр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порционный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* Хлеб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пшеничный, обогащенный витаминами 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детского питания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* Чай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с сахаром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425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9577064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83768" y="142729"/>
            <a:ext cx="6768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Макаронные изделия отварные с маслом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8288612"/>
              </p:ext>
            </p:extLst>
          </p:nvPr>
        </p:nvGraphicFramePr>
        <p:xfrm>
          <a:off x="2123729" y="764704"/>
          <a:ext cx="7128789" cy="194421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3740880"/>
                <a:gridCol w="604034"/>
                <a:gridCol w="604034"/>
                <a:gridCol w="501393"/>
                <a:gridCol w="604034"/>
                <a:gridCol w="604034"/>
                <a:gridCol w="470380"/>
              </a:tblGrid>
              <a:tr h="287483">
                <a:tc rowSpan="2">
                  <a:txBody>
                    <a:bodyPr/>
                    <a:lstStyle/>
                    <a:p>
                      <a:pPr algn="l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19050" algn="l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r>
                        <a:rPr lang="ru-RU" sz="1200" spc="-2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сырья</a:t>
                      </a:r>
                      <a:r>
                        <a:rPr lang="ru-RU" sz="1200" spc="-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ru-RU" sz="1200" spc="-3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полуфабрикатов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438150" marR="434975" algn="ct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7-11</a:t>
                      </a:r>
                      <a:r>
                        <a:rPr lang="ru-RU" sz="1200" spc="-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лет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418465" algn="l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12-18</a:t>
                      </a:r>
                      <a:r>
                        <a:rPr lang="ru-RU" sz="1200" spc="-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лет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27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16510" algn="r">
                        <a:spcBef>
                          <a:spcPts val="69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Брутто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590" marR="4445" indent="40640" algn="l"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ru-RU" sz="1200" spc="-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Нетто 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ru-RU" sz="1200" spc="-23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полуфаб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780" algn="r">
                        <a:spcBef>
                          <a:spcPts val="69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Нетто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145" algn="r">
                        <a:spcBef>
                          <a:spcPts val="69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Брутто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225" marR="3810" indent="40640" algn="l"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ru-RU" sz="1200" spc="-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Нетто 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ru-RU" sz="1200" spc="-23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полуфаб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605" algn="r">
                        <a:spcBef>
                          <a:spcPts val="69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Нетто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285508">
                <a:tc>
                  <a:txBody>
                    <a:bodyPr/>
                    <a:lstStyle/>
                    <a:p>
                      <a:pPr marL="19050" algn="l"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Макаронные</a:t>
                      </a:r>
                      <a:r>
                        <a:rPr lang="ru-RU" sz="1200" spc="-1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изделия</a:t>
                      </a:r>
                      <a:r>
                        <a:rPr lang="ru-RU" sz="1200" spc="-2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в.с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3335" algn="r"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49.00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605" algn="r"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49.00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605" algn="r"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49.00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605" algn="r"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68.80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3970" algn="r"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68.80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1430" algn="r"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68.80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285508">
                <a:tc>
                  <a:txBody>
                    <a:bodyPr/>
                    <a:lstStyle/>
                    <a:p>
                      <a:pPr marL="19050" algn="l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Соль</a:t>
                      </a:r>
                      <a:r>
                        <a:rPr lang="ru-RU" sz="1200" spc="-2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поваренная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3335" algn="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1.50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605" algn="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1.50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605" algn="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1.50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605" algn="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1.80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3970" algn="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1.80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1430" algn="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1.80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287483">
                <a:tc>
                  <a:txBody>
                    <a:bodyPr/>
                    <a:lstStyle/>
                    <a:p>
                      <a:pPr marL="19050" algn="l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Масло</a:t>
                      </a:r>
                      <a:r>
                        <a:rPr lang="ru-RU" sz="1200" spc="-2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сливочное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3335" algn="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8.00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605" algn="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8.00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605" algn="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8.00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605" algn="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9.60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3970" algn="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9.60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1430" algn="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9.60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285508">
                <a:tc>
                  <a:txBody>
                    <a:bodyPr/>
                    <a:lstStyle/>
                    <a:p>
                      <a:pPr marR="15240" algn="r"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Выход: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605" algn="r"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875" algn="r"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605" algn="r"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150.00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240" algn="r"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240" algn="r"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1430" algn="r"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180.00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4045864"/>
              </p:ext>
            </p:extLst>
          </p:nvPr>
        </p:nvGraphicFramePr>
        <p:xfrm>
          <a:off x="611561" y="3501008"/>
          <a:ext cx="7272806" cy="223224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1817812"/>
                <a:gridCol w="1818591"/>
                <a:gridCol w="1818591"/>
                <a:gridCol w="1817812"/>
              </a:tblGrid>
              <a:tr h="231416">
                <a:tc gridSpan="4">
                  <a:txBody>
                    <a:bodyPr/>
                    <a:lstStyle/>
                    <a:p>
                      <a:pPr marL="2352040" marR="2352040" algn="ct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ru-RU" sz="1200" spc="-1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 г</a:t>
                      </a:r>
                      <a:r>
                        <a:rPr lang="ru-RU" sz="1200" spc="-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содержится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9826">
                <a:tc>
                  <a:txBody>
                    <a:bodyPr/>
                    <a:lstStyle/>
                    <a:p>
                      <a:pPr marL="480695" marR="479425"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Белки,</a:t>
                      </a:r>
                      <a:r>
                        <a:rPr lang="ru-RU" sz="1200" spc="-1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9570" marR="369570"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Жиры,</a:t>
                      </a:r>
                      <a:r>
                        <a:rPr lang="ru-RU" sz="1200" spc="-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2745" marR="368300"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Углеводы,</a:t>
                      </a:r>
                      <a:r>
                        <a:rPr lang="ru-RU" sz="1200" spc="-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0695" marR="478790"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Ккал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212330">
                <a:tc>
                  <a:txBody>
                    <a:bodyPr/>
                    <a:lstStyle/>
                    <a:p>
                      <a:pPr marL="479425" marR="479425" algn="ctr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1.25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0205" marR="369570" algn="ctr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2.47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2745" marR="369570" algn="ctr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18.03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0695" marR="475615" algn="ctr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161.23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229826">
                <a:tc>
                  <a:txBody>
                    <a:bodyPr/>
                    <a:lstStyle/>
                    <a:p>
                      <a:pPr marL="480060" marR="479425"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2745" marR="369570"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Mg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2745" marR="368300"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Fe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445"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212330">
                <a:tc>
                  <a:txBody>
                    <a:bodyPr/>
                    <a:lstStyle/>
                    <a:p>
                      <a:pPr marL="479425" marR="479425" algn="ctr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4.69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0205" marR="369570" algn="ctr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1.14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2745" marR="369570" algn="ctr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0.23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0695" marR="476885" algn="ctr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229826">
                <a:tc gridSpan="4">
                  <a:txBody>
                    <a:bodyPr/>
                    <a:lstStyle/>
                    <a:p>
                      <a:pPr marL="2352040" marR="2352040" algn="ct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ru-RU" sz="1200" spc="-1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180 г</a:t>
                      </a:r>
                      <a:r>
                        <a:rPr lang="ru-RU" sz="1200" spc="-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содержится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1416">
                <a:tc>
                  <a:txBody>
                    <a:bodyPr/>
                    <a:lstStyle/>
                    <a:p>
                      <a:pPr marL="480695" marR="479425" algn="ctr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Белки,</a:t>
                      </a:r>
                      <a:r>
                        <a:rPr lang="ru-RU" sz="1200" spc="-1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9570" marR="369570" algn="ctr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Жиры,</a:t>
                      </a:r>
                      <a:r>
                        <a:rPr lang="ru-RU" sz="1200" spc="-1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2745" marR="368300" algn="ctr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Углеводы,</a:t>
                      </a:r>
                      <a:r>
                        <a:rPr lang="ru-RU" sz="1200" spc="-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0695" marR="478790" algn="ctr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Ккал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210739">
                <a:tc>
                  <a:txBody>
                    <a:bodyPr/>
                    <a:lstStyle/>
                    <a:p>
                      <a:pPr marL="479425" marR="479425" algn="ctr">
                        <a:spcBef>
                          <a:spcPts val="11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1.50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0205" marR="369570" algn="ctr">
                        <a:spcBef>
                          <a:spcPts val="11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2.96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2745" marR="369570" algn="ctr">
                        <a:spcBef>
                          <a:spcPts val="11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21.63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0695" marR="475615" algn="ctr">
                        <a:spcBef>
                          <a:spcPts val="11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193.48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232210">
                <a:tc>
                  <a:txBody>
                    <a:bodyPr/>
                    <a:lstStyle/>
                    <a:p>
                      <a:pPr marL="480060" marR="479425" algn="ctr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2745" marR="369570" algn="ctr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Mg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2745" marR="368300" algn="ctr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Fe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445" algn="ctr"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212330">
                <a:tc>
                  <a:txBody>
                    <a:bodyPr/>
                    <a:lstStyle/>
                    <a:p>
                      <a:pPr marL="479425" marR="479425" algn="ctr">
                        <a:spcBef>
                          <a:spcPts val="11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5.63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0205" marR="369570" algn="ctr">
                        <a:spcBef>
                          <a:spcPts val="11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1.61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2745" marR="369570" algn="ctr">
                        <a:spcBef>
                          <a:spcPts val="11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0.51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0695" marR="476885" algn="ctr">
                        <a:spcBef>
                          <a:spcPts val="11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0.00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971600" y="3128918"/>
            <a:ext cx="6785744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83883" tIns="45720" rIns="1613979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Пищевая и энергетическая ценность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216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0"/>
            <a:ext cx="9577064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616" y="34190"/>
            <a:ext cx="6821400" cy="389886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2118" y="4060480"/>
            <a:ext cx="705016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Макаронные изделия варят в большом количестве кипящей подсоленной воды. </a:t>
            </a:r>
            <a:endParaRPr lang="ru-RU" sz="32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Макароны </a:t>
            </a:r>
            <a:r>
              <a:rPr lang="ru-RU" sz="3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варят 20-30 минут, </a:t>
            </a:r>
            <a:endParaRPr lang="ru-RU" sz="32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вермишель </a:t>
            </a:r>
            <a:r>
              <a:rPr lang="ru-RU" sz="3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10-12 минут</a:t>
            </a:r>
            <a:endParaRPr lang="ru-RU" sz="32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20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881" y="9966"/>
            <a:ext cx="9577064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9966"/>
            <a:ext cx="5160534" cy="39175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3717032"/>
            <a:ext cx="5551407" cy="31275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-162660" y="1470263"/>
            <a:ext cx="439248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Сваренные макаронные изделия откидывают и</a:t>
            </a:r>
          </a:p>
          <a:p>
            <a:pPr algn="ctr"/>
            <a:r>
              <a:rPr lang="ru-RU" sz="20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перемешивают с растопленным, доведенным до кипения сливочным маслом 1/3-1/2 от нормы, чтобы они не склеивались и не образовалось комков.</a:t>
            </a:r>
            <a:endParaRPr lang="ru-RU" sz="20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48064" y="4221088"/>
            <a:ext cx="380716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Остальной частью масла доведенным до кипения заправляются</a:t>
            </a:r>
          </a:p>
          <a:p>
            <a:pPr algn="ctr"/>
            <a:r>
              <a:rPr lang="ru-RU" sz="20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макароны непосредственно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перед </a:t>
            </a:r>
            <a:r>
              <a:rPr lang="ru-RU" sz="20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отпуском.</a:t>
            </a:r>
          </a:p>
        </p:txBody>
      </p:sp>
    </p:spTree>
    <p:extLst>
      <p:ext uri="{BB962C8B-B14F-4D97-AF65-F5344CB8AC3E}">
        <p14:creationId xmlns:p14="http://schemas.microsoft.com/office/powerpoint/2010/main" val="400903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7497" y="95618"/>
            <a:ext cx="9577064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263588" y="124622"/>
            <a:ext cx="25258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Биточки мясные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323" y="3356992"/>
            <a:ext cx="5561076" cy="3147486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9651194"/>
              </p:ext>
            </p:extLst>
          </p:nvPr>
        </p:nvGraphicFramePr>
        <p:xfrm>
          <a:off x="2699792" y="851610"/>
          <a:ext cx="6131560" cy="235712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1467485"/>
                <a:gridCol w="1468120"/>
                <a:gridCol w="1471295"/>
                <a:gridCol w="1724660"/>
              </a:tblGrid>
              <a:tr h="169545">
                <a:tc gridSpan="4">
                  <a:txBody>
                    <a:bodyPr/>
                    <a:lstStyle/>
                    <a:p>
                      <a:pPr marL="2580005" marR="2578100" algn="ctr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ru-RU" sz="1100" b="0" i="0" spc="-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</a:t>
                      </a:r>
                      <a:r>
                        <a:rPr lang="ru-RU" sz="1100" b="0" i="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r>
                        <a:rPr lang="ru-RU" sz="1100" b="0" i="0" spc="-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содержится</a:t>
                      </a:r>
                      <a:endParaRPr lang="ru-RU" sz="1100" b="0" i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9545">
                <a:tc>
                  <a:txBody>
                    <a:bodyPr/>
                    <a:lstStyle/>
                    <a:p>
                      <a:pPr marL="471805" marR="47180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Белки,</a:t>
                      </a:r>
                      <a:r>
                        <a:rPr lang="ru-RU" sz="1100" b="0" i="0" spc="-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lang="ru-RU" sz="1100" b="0" i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91490" marR="488950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Жиры,</a:t>
                      </a:r>
                      <a:r>
                        <a:rPr lang="ru-RU" sz="1100" b="0" i="0" spc="-1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lang="ru-RU" sz="1100" b="0" i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0050" marR="39941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Углеводы,</a:t>
                      </a:r>
                      <a:r>
                        <a:rPr lang="ru-RU" sz="1100" b="0" i="0" spc="-1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lang="ru-RU" sz="1100" b="0" i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6115" marR="66611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Ккал</a:t>
                      </a:r>
                      <a:endParaRPr lang="ru-RU" sz="1100" b="0" i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168275">
                <a:tc>
                  <a:txBody>
                    <a:bodyPr/>
                    <a:lstStyle/>
                    <a:p>
                      <a:pPr marL="471805" marR="471805" algn="ctr">
                        <a:spcBef>
                          <a:spcPts val="115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2.36</a:t>
                      </a:r>
                      <a:endParaRPr lang="ru-RU" sz="1100" b="0" i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91490" marR="487680" algn="ctr">
                        <a:spcBef>
                          <a:spcPts val="115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2.50</a:t>
                      </a:r>
                      <a:endParaRPr lang="ru-RU" sz="1100" b="0" i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1320" marR="398145" algn="ctr">
                        <a:spcBef>
                          <a:spcPts val="115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8.18</a:t>
                      </a:r>
                      <a:endParaRPr lang="ru-RU" sz="1100" b="0" i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9925" marR="666115" algn="ctr">
                        <a:spcBef>
                          <a:spcPts val="115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143.38</a:t>
                      </a:r>
                      <a:endParaRPr lang="ru-RU" sz="1100" b="0" i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169545">
                <a:tc>
                  <a:txBody>
                    <a:bodyPr/>
                    <a:lstStyle/>
                    <a:p>
                      <a:pPr marL="471805" marR="47180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</a:t>
                      </a:r>
                      <a:endParaRPr lang="ru-RU" sz="1100" b="0" i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91490" marR="48577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Mg</a:t>
                      </a:r>
                      <a:endParaRPr lang="ru-RU" sz="1100" b="0" i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1320" marR="39814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Fe</a:t>
                      </a:r>
                      <a:endParaRPr lang="ru-RU" sz="1100" b="0" i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7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ru-RU" sz="1100" b="0" i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169545">
                <a:tc>
                  <a:txBody>
                    <a:bodyPr/>
                    <a:lstStyle/>
                    <a:p>
                      <a:pPr marL="471805" marR="471805" algn="ct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19.91</a:t>
                      </a:r>
                      <a:endParaRPr lang="ru-RU" sz="1100" b="0" i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91490" marR="487680" algn="ct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3.19</a:t>
                      </a:r>
                      <a:endParaRPr lang="ru-RU" sz="1100" b="0" i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1320" marR="398145" algn="ct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0.47</a:t>
                      </a:r>
                      <a:endParaRPr lang="ru-RU" sz="1100" b="0" i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8020" marR="666115" algn="ct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0.08</a:t>
                      </a:r>
                      <a:endParaRPr lang="ru-RU" sz="1100" b="0" i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169545">
                <a:tc gridSpan="4">
                  <a:txBody>
                    <a:bodyPr/>
                    <a:lstStyle/>
                    <a:p>
                      <a:pPr marL="2581910" marR="2578100" algn="ctr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ru-RU" sz="1100" b="0" i="0" spc="-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r>
                        <a:rPr lang="ru-RU" sz="1100" b="0" i="0" spc="-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r>
                        <a:rPr lang="ru-RU" sz="1100" b="0" i="0" spc="-5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содержится</a:t>
                      </a:r>
                      <a:endParaRPr lang="ru-RU" sz="1100" b="0" i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8275">
                <a:tc>
                  <a:txBody>
                    <a:bodyPr/>
                    <a:lstStyle/>
                    <a:p>
                      <a:pPr marL="471805" marR="471805"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Белки,</a:t>
                      </a:r>
                      <a:r>
                        <a:rPr lang="ru-RU" sz="1100" b="0" i="0" spc="-1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lang="ru-RU" sz="1100" b="0" i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91490" marR="488950"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Жиры,</a:t>
                      </a:r>
                      <a:r>
                        <a:rPr lang="ru-RU" sz="1100" b="0" i="0" spc="-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lang="ru-RU" sz="1100" b="0" i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0050" marR="399415"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Углеводы,</a:t>
                      </a:r>
                      <a:r>
                        <a:rPr lang="ru-RU" sz="1100" b="0" i="0" spc="-1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lang="ru-RU" sz="1100" b="0" i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6115" marR="666115"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Ккал</a:t>
                      </a:r>
                      <a:endParaRPr lang="ru-RU" sz="1100" b="0" i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169545">
                <a:tc>
                  <a:txBody>
                    <a:bodyPr/>
                    <a:lstStyle/>
                    <a:p>
                      <a:pPr marL="471805" marR="471805" algn="ctr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4.20</a:t>
                      </a:r>
                      <a:endParaRPr lang="ru-RU" sz="1100" b="0" i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91490" marR="487680" algn="ctr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4.37</a:t>
                      </a:r>
                      <a:endParaRPr lang="ru-RU" sz="1100" b="0" i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1320" marR="398145" algn="ctr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10.22</a:t>
                      </a:r>
                      <a:endParaRPr lang="ru-RU" sz="1100" b="0" i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9925" marR="666115" algn="ctr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166.72</a:t>
                      </a:r>
                      <a:endParaRPr lang="ru-RU" sz="1100" b="0" i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169545">
                <a:tc>
                  <a:txBody>
                    <a:bodyPr/>
                    <a:lstStyle/>
                    <a:p>
                      <a:pPr marL="471805" marR="47180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</a:t>
                      </a:r>
                      <a:endParaRPr lang="ru-RU" sz="1100" b="0" i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91490" marR="48577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Mg</a:t>
                      </a:r>
                      <a:endParaRPr lang="ru-RU" sz="1100" b="0" i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1320" marR="39814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Fe</a:t>
                      </a:r>
                      <a:endParaRPr lang="ru-RU" sz="1100" b="0" i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7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ru-RU" sz="1100" b="0" i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169545">
                <a:tc>
                  <a:txBody>
                    <a:bodyPr/>
                    <a:lstStyle/>
                    <a:p>
                      <a:pPr marL="471805" marR="471805" algn="ctr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24.89</a:t>
                      </a:r>
                      <a:endParaRPr lang="ru-RU" sz="1100" b="0" i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91490" marR="487680" algn="ctr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6.49</a:t>
                      </a:r>
                      <a:endParaRPr lang="ru-RU" sz="1100" b="0" i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1320" marR="398145" algn="ctr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1.11</a:t>
                      </a:r>
                      <a:endParaRPr lang="ru-RU" sz="1100" b="0" i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8020" marR="666115" algn="ctr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r>
                        <a:rPr lang="ru-RU" sz="1100" b="0" i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0.10</a:t>
                      </a:r>
                      <a:endParaRPr lang="ru-RU" sz="1100" b="0" i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526793" y="530357"/>
            <a:ext cx="6441457" cy="5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458453" tIns="66654" rIns="1520346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Пищевая и энергетическая ценность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27969" y="3284984"/>
            <a:ext cx="361603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Биточки запекают</a:t>
            </a:r>
            <a:endParaRPr lang="ru-RU" sz="20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без предварительного обжаривания при температуре 250-280°С в течение 20-25 мин в жарочном шкафу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0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температуре 180-200°С в течение 15-20 мин.</a:t>
            </a:r>
          </a:p>
        </p:txBody>
      </p:sp>
    </p:spTree>
    <p:extLst>
      <p:ext uri="{BB962C8B-B14F-4D97-AF65-F5344CB8AC3E}">
        <p14:creationId xmlns:p14="http://schemas.microsoft.com/office/powerpoint/2010/main" val="290856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348" y="0"/>
            <a:ext cx="9577064" cy="685800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9084604"/>
              </p:ext>
            </p:extLst>
          </p:nvPr>
        </p:nvGraphicFramePr>
        <p:xfrm>
          <a:off x="3065799" y="908720"/>
          <a:ext cx="5734050" cy="203542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2675890"/>
                <a:gridCol w="1911350"/>
                <a:gridCol w="1146810"/>
              </a:tblGrid>
              <a:tr h="294640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сырья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 сырья и полуфабрикатов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7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порция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7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Брутто, г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Нетто, г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428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Мука пшеничная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517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Томат-паста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428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Морковь 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517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Лук репчатый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2,40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2,0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428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Сахар-песок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1,5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1,5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517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Масло сливочное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517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ВЫХОД: 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788024" y="260647"/>
            <a:ext cx="22896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Томатный соус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3187399"/>
              </p:ext>
            </p:extLst>
          </p:nvPr>
        </p:nvGraphicFramePr>
        <p:xfrm>
          <a:off x="46077" y="5673824"/>
          <a:ext cx="6019799" cy="98482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525669"/>
                <a:gridCol w="571379"/>
                <a:gridCol w="571379"/>
                <a:gridCol w="782155"/>
                <a:gridCol w="495830"/>
                <a:gridCol w="550429"/>
                <a:gridCol w="571379"/>
                <a:gridCol w="465992"/>
                <a:gridCol w="457104"/>
                <a:gridCol w="530748"/>
                <a:gridCol w="497735"/>
              </a:tblGrid>
              <a:tr h="168910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Пищевые вещества</a:t>
                      </a:r>
                      <a:endParaRPr lang="ru-RU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Минер. вещества, мг</a:t>
                      </a:r>
                      <a:endParaRPr lang="ru-RU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Витамины, мг</a:t>
                      </a:r>
                      <a:endParaRPr lang="ru-RU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5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Белки г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Жиры,г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Угле-воды, г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Энерг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ценность, ккал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Mg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Fe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ru-RU" sz="1200" baseline="-25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593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0,77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2,24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6,09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47,34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7,05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5,34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13,15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0,21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0,02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1,60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0,01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971600" y="5373216"/>
            <a:ext cx="306532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Химический состав данного блюда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95524"/>
            <a:ext cx="4124414" cy="236729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283968" y="3085417"/>
            <a:ext cx="50405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Мелко нарезанные коренья, лук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пассируют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, добавляют томатное пюре, продолжают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пас­сирование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еще 15-20 мин, соединяют с белым соусом и варят 25-30 мин. В конце варки добавляют соль, сахар, перец черный горошком. Готовый соус процеживают, протирая при этом разварившиеся овощи, и доводят до кипения. 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619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1022" y="0"/>
            <a:ext cx="9577064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427984" y="116632"/>
            <a:ext cx="26148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Сыр порционный 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24" y="2503745"/>
            <a:ext cx="4103079" cy="2333000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9023029"/>
              </p:ext>
            </p:extLst>
          </p:nvPr>
        </p:nvGraphicFramePr>
        <p:xfrm>
          <a:off x="2051723" y="722312"/>
          <a:ext cx="7253456" cy="171005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2495240"/>
                <a:gridCol w="608911"/>
                <a:gridCol w="608911"/>
                <a:gridCol w="608911"/>
                <a:gridCol w="608911"/>
                <a:gridCol w="608911"/>
                <a:gridCol w="608911"/>
                <a:gridCol w="608911"/>
                <a:gridCol w="495839"/>
              </a:tblGrid>
              <a:tr h="139065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сырья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 сырья и полуфабрикатов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38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порция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584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Брутто г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Нетто, г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Брутто г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Нетто, г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Брутто г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Нетто, г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Брутто г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Нетто, г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/>
                </a:tc>
              </a:tr>
              <a:tr h="2901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Сыр неострых сортов (твердый, полутвердый, мягкий)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5,3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10,6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15,9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21,2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479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ВЫХОД: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8428914"/>
              </p:ext>
            </p:extLst>
          </p:nvPr>
        </p:nvGraphicFramePr>
        <p:xfrm>
          <a:off x="-157995" y="5106125"/>
          <a:ext cx="7200797" cy="173644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703880"/>
                <a:gridCol w="605420"/>
                <a:gridCol w="605420"/>
                <a:gridCol w="628463"/>
                <a:gridCol w="628463"/>
                <a:gridCol w="551653"/>
                <a:gridCol w="571203"/>
                <a:gridCol w="571203"/>
                <a:gridCol w="583773"/>
                <a:gridCol w="583773"/>
                <a:gridCol w="583773"/>
                <a:gridCol w="583773"/>
              </a:tblGrid>
              <a:tr h="12728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Выход, г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Пищевые вещества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Минер. вещества, мг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Витамины, мг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64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Белки, г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Жиры, г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Углеводы, г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Энерг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ценность, ккал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Mg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Fe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ru-RU" sz="1100" baseline="-25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/>
                </a:tc>
              </a:tr>
              <a:tr h="2631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1,16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1,48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18,20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44,00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1,75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25,00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0,05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0,04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13,00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631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2,32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2,95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36,40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88,00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3,50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50,00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0,10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0,07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26,00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631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3,48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4,43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54,60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132,0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5,25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75,00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0,15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0,01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0,11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39,00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631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4,64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5,90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72,80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176,0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7,00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0,20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0,01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0,14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52,00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259632" y="4825896"/>
            <a:ext cx="302313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Химический состав данного блюда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02338" y="2746915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Сыр зачищают от корок, нарезают на порционные куски прямоугольной или иной формы.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279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0"/>
            <a:ext cx="9577064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73240" y="260648"/>
            <a:ext cx="640746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Хлеб пшеничный, обогащенный витаминами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для детского питания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11635"/>
            <a:ext cx="5586637" cy="3151569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6841383"/>
              </p:ext>
            </p:extLst>
          </p:nvPr>
        </p:nvGraphicFramePr>
        <p:xfrm>
          <a:off x="3083651" y="1107489"/>
          <a:ext cx="6197600" cy="87439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2469515"/>
                <a:gridCol w="931545"/>
                <a:gridCol w="932180"/>
                <a:gridCol w="932180"/>
                <a:gridCol w="932180"/>
              </a:tblGrid>
              <a:tr h="175895">
                <a:tc rowSpan="3">
                  <a:txBody>
                    <a:bodyPr/>
                    <a:lstStyle/>
                    <a:p>
                      <a:pPr algn="l"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487045"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r>
                        <a:rPr lang="ru-RU" sz="1200" spc="-1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сырья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732790" algn="l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</a:t>
                      </a:r>
                      <a:r>
                        <a:rPr lang="ru-RU" sz="1200" spc="-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сырья</a:t>
                      </a:r>
                      <a:r>
                        <a:rPr lang="ru-RU" sz="1200" spc="-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ru-RU" sz="1200" spc="-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полуфабрикатов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46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1538605" marR="1536065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1200" spc="-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порция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46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5890" marR="12954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Брутто,</a:t>
                      </a:r>
                      <a:r>
                        <a:rPr lang="ru-RU" sz="1200" spc="-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350" marR="12954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Нетто, г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725" marR="8001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Брутто,</a:t>
                      </a:r>
                      <a:r>
                        <a:rPr lang="ru-RU" sz="1200" spc="-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725" marR="8509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Нетто, г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174625">
                <a:tc>
                  <a:txBody>
                    <a:bodyPr/>
                    <a:lstStyle/>
                    <a:p>
                      <a:pPr marL="67945" algn="l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Хлеб</a:t>
                      </a:r>
                      <a:r>
                        <a:rPr lang="ru-RU" sz="1200" spc="-1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пшеничный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3350" marR="12954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2715" marR="12954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725" marR="83185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725" marR="8509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174625">
                <a:tc>
                  <a:txBody>
                    <a:bodyPr/>
                    <a:lstStyle/>
                    <a:p>
                      <a:pPr marL="67945" algn="l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ВЫХОД: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706120" marR="70104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668020" marR="664845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0791413"/>
              </p:ext>
            </p:extLst>
          </p:nvPr>
        </p:nvGraphicFramePr>
        <p:xfrm>
          <a:off x="0" y="5373216"/>
          <a:ext cx="7020270" cy="145063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620680"/>
                <a:gridCol w="727486"/>
                <a:gridCol w="727486"/>
                <a:gridCol w="853100"/>
                <a:gridCol w="853100"/>
                <a:gridCol w="480288"/>
                <a:gridCol w="498425"/>
                <a:gridCol w="498425"/>
                <a:gridCol w="380200"/>
                <a:gridCol w="380200"/>
                <a:gridCol w="286158"/>
                <a:gridCol w="357361"/>
                <a:gridCol w="357361"/>
              </a:tblGrid>
              <a:tr h="185378">
                <a:tc rowSpan="2">
                  <a:txBody>
                    <a:bodyPr/>
                    <a:lstStyle/>
                    <a:p>
                      <a:pPr marL="180975" marR="88265" indent="-74930" algn="l"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Выхо</a:t>
                      </a:r>
                      <a:r>
                        <a:rPr lang="ru-RU" sz="1100" spc="-28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r>
                        <a:rPr lang="ru-RU" sz="1100" spc="-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616585" algn="l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Пищевые</a:t>
                      </a:r>
                      <a:r>
                        <a:rPr lang="ru-RU" sz="1100" spc="-2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вещества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124460" algn="l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Минер.вещества,</a:t>
                      </a:r>
                      <a:r>
                        <a:rPr lang="ru-RU" sz="1100" spc="-3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мг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125095" algn="l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Витамины,</a:t>
                      </a:r>
                      <a:r>
                        <a:rPr lang="ru-RU" sz="1100" spc="-1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мг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946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47650" marR="50800" indent="-180340" algn="l">
                        <a:spcBef>
                          <a:spcPts val="675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Белки,</a:t>
                      </a:r>
                      <a:r>
                        <a:rPr lang="ru-RU" sz="1100" spc="-285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55880" marR="50165" algn="ctr"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Жиры,г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marR="60960" indent="-3175" algn="ctr">
                        <a:lnSpc>
                          <a:spcPts val="138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Углеводы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1100" spc="-28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marR="60325" indent="-3175" algn="ctr">
                        <a:lnSpc>
                          <a:spcPts val="138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Энерг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ru-RU" sz="1100" spc="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ценность,</a:t>
                      </a:r>
                      <a:r>
                        <a:rPr lang="ru-RU" sz="1100" spc="-28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ккал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55245" marR="54610" algn="ctr"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R="111760" algn="r"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Mg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108585" marR="106045" algn="ctr"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Fe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55245" marR="47625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ru-RU" sz="1100" baseline="-25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6350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81280" algn="l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118745"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152468">
                <a:tc>
                  <a:txBody>
                    <a:bodyPr/>
                    <a:lstStyle/>
                    <a:p>
                      <a:pPr marL="55880" marR="48260" algn="ctr">
                        <a:lnSpc>
                          <a:spcPts val="104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1755" marR="66675" algn="ctr">
                        <a:lnSpc>
                          <a:spcPts val="104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34,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8420" marR="50800" algn="ctr">
                        <a:lnSpc>
                          <a:spcPts val="104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7630" algn="l">
                        <a:lnSpc>
                          <a:spcPts val="104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 algn="l">
                        <a:lnSpc>
                          <a:spcPts val="104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0,3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15575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9385" marR="153035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2,4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245" marR="50165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0,8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8585" marR="102870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16,7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135" marR="59690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85,7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2385" marR="74930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0,01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09220" algn="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13,2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0490" marR="106045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1,01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245" marR="48260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0,13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9690" marR="50800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9065" algn="l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153139">
                <a:tc>
                  <a:txBody>
                    <a:bodyPr/>
                    <a:lstStyle/>
                    <a:p>
                      <a:pPr marL="55880" marR="48260" algn="ctr">
                        <a:lnSpc>
                          <a:spcPts val="1045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1755" marR="66675" algn="ctr">
                        <a:lnSpc>
                          <a:spcPts val="1045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35,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8420" marR="50800" algn="ctr">
                        <a:lnSpc>
                          <a:spcPts val="1045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7630" algn="l">
                        <a:lnSpc>
                          <a:spcPts val="1045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 algn="l">
                        <a:lnSpc>
                          <a:spcPts val="1045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0,3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15575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9385" marR="153670" algn="ctr">
                        <a:lnSpc>
                          <a:spcPts val="1055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3,07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4610" marR="50165" algn="ctr">
                        <a:lnSpc>
                          <a:spcPts val="1055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1,07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8585" marR="102870" algn="ctr">
                        <a:lnSpc>
                          <a:spcPts val="1055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20,9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135" marR="59690" algn="ctr">
                        <a:lnSpc>
                          <a:spcPts val="1055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107,2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2385" marR="74930" algn="ctr">
                        <a:lnSpc>
                          <a:spcPts val="1055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0,01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09220" algn="r">
                        <a:lnSpc>
                          <a:spcPts val="1055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14,1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0490" marR="106045" algn="ctr">
                        <a:lnSpc>
                          <a:spcPts val="1055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1,05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055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245" marR="48260" algn="ctr">
                        <a:lnSpc>
                          <a:spcPts val="1055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0,13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9690" marR="50800" algn="ctr">
                        <a:lnSpc>
                          <a:spcPts val="1055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algn="l">
                        <a:lnSpc>
                          <a:spcPts val="1055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9065" algn="l">
                        <a:lnSpc>
                          <a:spcPts val="1055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5826125" y="2825933"/>
            <a:ext cx="32545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Хлеб нарезают </a:t>
            </a:r>
            <a:r>
              <a:rPr lang="ru-RU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кусочки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19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068" y="0"/>
            <a:ext cx="9577064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923928" y="116632"/>
            <a:ext cx="28732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Чай с сахаром 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41" y="2490366"/>
            <a:ext cx="5531071" cy="3137261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6962157"/>
              </p:ext>
            </p:extLst>
          </p:nvPr>
        </p:nvGraphicFramePr>
        <p:xfrm>
          <a:off x="2293203" y="701407"/>
          <a:ext cx="6887310" cy="165417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3616532"/>
                <a:gridCol w="583151"/>
                <a:gridCol w="583151"/>
                <a:gridCol w="486197"/>
                <a:gridCol w="581725"/>
                <a:gridCol w="581725"/>
                <a:gridCol w="454829"/>
              </a:tblGrid>
              <a:tr h="184785">
                <a:tc rowSpan="2">
                  <a:txBody>
                    <a:bodyPr/>
                    <a:lstStyle/>
                    <a:p>
                      <a:pPr algn="l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19050" algn="l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r>
                        <a:rPr lang="ru-RU" sz="1200" spc="-2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сырья</a:t>
                      </a:r>
                      <a:r>
                        <a:rPr lang="ru-RU" sz="1200" spc="-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ru-RU" sz="1200" spc="-3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полуфабрикатов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438150" marR="434975" algn="ct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7-11</a:t>
                      </a:r>
                      <a:r>
                        <a:rPr lang="ru-RU" sz="1200" spc="-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лет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419735" algn="l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12-18</a:t>
                      </a:r>
                      <a:r>
                        <a:rPr lang="ru-RU" sz="1200" spc="-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лет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95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17780" algn="r">
                        <a:spcBef>
                          <a:spcPts val="69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Брутто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225" marR="3810" indent="40640" algn="l"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ru-RU" sz="1200" spc="-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Нетто 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ru-RU" sz="1200" spc="-23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полуфаб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780" algn="r">
                        <a:spcBef>
                          <a:spcPts val="69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Нетто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780" algn="r">
                        <a:spcBef>
                          <a:spcPts val="69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Брутто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320" marR="4445" indent="40640" algn="l"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ru-RU" sz="1200" spc="-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Нетто 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ru-RU" sz="1200" spc="-235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полуфаб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875" algn="r">
                        <a:spcBef>
                          <a:spcPts val="69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Нетто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183515">
                <a:tc>
                  <a:txBody>
                    <a:bodyPr/>
                    <a:lstStyle/>
                    <a:p>
                      <a:pPr marL="19050" algn="l"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Чай</a:t>
                      </a:r>
                      <a:r>
                        <a:rPr lang="ru-RU" sz="1200" spc="-2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черный</a:t>
                      </a:r>
                      <a:r>
                        <a:rPr lang="ru-RU" sz="1200" spc="-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байховый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605" algn="r"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0.50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605" algn="r"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0.50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605" algn="r"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0.50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605" algn="r"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0.50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605" algn="r"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0.50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2700" algn="r"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0.50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183515">
                <a:tc>
                  <a:txBody>
                    <a:bodyPr/>
                    <a:lstStyle/>
                    <a:p>
                      <a:pPr marL="19050" algn="l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Вода</a:t>
                      </a:r>
                      <a:r>
                        <a:rPr lang="ru-RU" sz="1200" spc="-2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питьевая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605" algn="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54.00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605" algn="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54.00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605" algn="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54.00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605" algn="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54.00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605" algn="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54.00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2700" algn="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54.00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184785">
                <a:tc>
                  <a:txBody>
                    <a:bodyPr/>
                    <a:lstStyle/>
                    <a:p>
                      <a:pPr marL="19050" algn="l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Чай-заварка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240" algn="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3970" algn="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50.00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240" algn="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240" algn="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605" algn="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50.00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3335" algn="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183515">
                <a:tc>
                  <a:txBody>
                    <a:bodyPr/>
                    <a:lstStyle/>
                    <a:p>
                      <a:pPr marL="19050" algn="l"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Сахар-песок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605" algn="r"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15.00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605" algn="r"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15.00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605" algn="r"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15.00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605" algn="r"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15.00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605" algn="r"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15.00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2700" algn="r"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15.00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183515">
                <a:tc>
                  <a:txBody>
                    <a:bodyPr/>
                    <a:lstStyle/>
                    <a:p>
                      <a:pPr marL="19050" algn="l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Вода</a:t>
                      </a:r>
                      <a:r>
                        <a:rPr lang="ru-RU" sz="1200" spc="-2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питьевая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605" algn="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150.00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605" algn="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150.00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605" algn="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150.00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605" algn="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150.00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605" algn="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150.00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2700" algn="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150.00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184785">
                <a:tc>
                  <a:txBody>
                    <a:bodyPr/>
                    <a:lstStyle/>
                    <a:p>
                      <a:pPr marR="13335" algn="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Выход: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240" algn="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240" algn="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605" algn="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200.00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240" algn="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240" algn="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2700" algn="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200.00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8191533"/>
              </p:ext>
            </p:extLst>
          </p:nvPr>
        </p:nvGraphicFramePr>
        <p:xfrm>
          <a:off x="26434" y="5866915"/>
          <a:ext cx="6417774" cy="99676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1603576"/>
                <a:gridCol w="1605658"/>
                <a:gridCol w="1605658"/>
                <a:gridCol w="1602882"/>
              </a:tblGrid>
              <a:tr h="199353">
                <a:tc gridSpan="4">
                  <a:txBody>
                    <a:bodyPr/>
                    <a:lstStyle/>
                    <a:p>
                      <a:pPr marL="2386330" marR="2383790" algn="ctr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ru-RU" sz="1200" spc="-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</a:t>
                      </a:r>
                      <a:r>
                        <a:rPr lang="ru-RU" sz="1200" spc="-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r>
                        <a:rPr lang="ru-RU" sz="1200" spc="-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содержится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9353">
                <a:tc>
                  <a:txBody>
                    <a:bodyPr/>
                    <a:lstStyle/>
                    <a:p>
                      <a:pPr marL="471805" marR="471805"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Белки,</a:t>
                      </a:r>
                      <a:r>
                        <a:rPr lang="ru-RU" sz="1200" spc="-1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5125" marR="363855"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Жиры,</a:t>
                      </a:r>
                      <a:r>
                        <a:rPr lang="ru-RU" sz="1200" spc="-1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4490" marR="364490"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Углеводы,</a:t>
                      </a:r>
                      <a:r>
                        <a:rPr lang="ru-RU" sz="1200" spc="-15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39115" marR="532765" algn="ctr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Ккал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199353">
                <a:tc>
                  <a:txBody>
                    <a:bodyPr/>
                    <a:lstStyle/>
                    <a:p>
                      <a:pPr marL="471805" marR="471805" algn="ctr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0.08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5125" marR="362585" algn="ctr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0.01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5125" marR="362585" algn="ctr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10.99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39115" marR="530860" algn="ctr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56.85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199353">
                <a:tc>
                  <a:txBody>
                    <a:bodyPr/>
                    <a:lstStyle/>
                    <a:p>
                      <a:pPr marL="471805" marR="47180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5125" marR="360680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Mg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5125" marR="362585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Fe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199353">
                <a:tc>
                  <a:txBody>
                    <a:bodyPr/>
                    <a:lstStyle/>
                    <a:p>
                      <a:pPr marL="471805" marR="471805" algn="ctr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0.00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5125" marR="362585" algn="ctr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0.00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5125" marR="362585" algn="ctr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0.00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39115" marR="530860" algn="ctr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0.00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51520" y="5614945"/>
            <a:ext cx="5509301" cy="251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94992" tIns="66654" rIns="1613979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Пищевая и энергетическая ценность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760821" y="2780928"/>
            <a:ext cx="34916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стакан или чашку наливают заварку чая и доливают кипятком. Чай процеживают, добавляют сахар.</a:t>
            </a:r>
          </a:p>
        </p:txBody>
      </p:sp>
    </p:spTree>
    <p:extLst>
      <p:ext uri="{BB962C8B-B14F-4D97-AF65-F5344CB8AC3E}">
        <p14:creationId xmlns:p14="http://schemas.microsoft.com/office/powerpoint/2010/main" val="24401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792</Words>
  <Application>Microsoft Office PowerPoint</Application>
  <PresentationFormat>Экран (4:3)</PresentationFormat>
  <Paragraphs>439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Эльвина Мансуровна</dc:creator>
  <cp:lastModifiedBy>Elvina</cp:lastModifiedBy>
  <cp:revision>8</cp:revision>
  <dcterms:created xsi:type="dcterms:W3CDTF">2021-11-09T17:38:33Z</dcterms:created>
  <dcterms:modified xsi:type="dcterms:W3CDTF">2021-11-09T19:23:44Z</dcterms:modified>
</cp:coreProperties>
</file>